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3" r:id="rId4"/>
    <p:sldId id="264" r:id="rId5"/>
    <p:sldId id="258" r:id="rId6"/>
    <p:sldId id="260" r:id="rId7"/>
    <p:sldId id="259" r:id="rId8"/>
    <p:sldId id="267" r:id="rId9"/>
    <p:sldId id="268" r:id="rId10"/>
    <p:sldId id="261" r:id="rId11"/>
    <p:sldId id="262" r:id="rId12"/>
    <p:sldId id="265"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467"/>
    <p:restoredTop sz="94624"/>
  </p:normalViewPr>
  <p:slideViewPr>
    <p:cSldViewPr snapToGrid="0" snapToObjects="1">
      <p:cViewPr varScale="1">
        <p:scale>
          <a:sx n="71" d="100"/>
          <a:sy n="71" d="100"/>
        </p:scale>
        <p:origin x="192"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g>
</file>

<file path=ppt/media/image4.jpg>
</file>

<file path=ppt/media/image5.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1/9/19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1/9/19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1/9/19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1/9/19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1/9/19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1/9/19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1/9/19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www.un.org/en/development/desa/population/migration/data/estimates2/estimates17.shtml" TargetMode="External"/><Relationship Id="rId2" Type="http://schemas.openxmlformats.org/officeDocument/2006/relationships/hyperlink" Target="https://www.ctdatacollaborative.org/"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66ADA-1675-314D-8C69-9C4A505722B4}"/>
              </a:ext>
            </a:extLst>
          </p:cNvPr>
          <p:cNvSpPr>
            <a:spLocks noGrp="1"/>
          </p:cNvSpPr>
          <p:nvPr>
            <p:ph type="ctrTitle"/>
          </p:nvPr>
        </p:nvSpPr>
        <p:spPr>
          <a:xfrm>
            <a:off x="1066801" y="1301381"/>
            <a:ext cx="9448800" cy="1825096"/>
          </a:xfrm>
        </p:spPr>
        <p:txBody>
          <a:bodyPr/>
          <a:lstStyle/>
          <a:p>
            <a:pPr algn="ctr"/>
            <a:r>
              <a:rPr lang="en-US" dirty="0"/>
              <a:t>Human Trafficking and migration</a:t>
            </a:r>
          </a:p>
        </p:txBody>
      </p:sp>
      <p:sp>
        <p:nvSpPr>
          <p:cNvPr id="3" name="Subtitle 2">
            <a:extLst>
              <a:ext uri="{FF2B5EF4-FFF2-40B4-BE49-F238E27FC236}">
                <a16:creationId xmlns:a16="http://schemas.microsoft.com/office/drawing/2014/main" id="{FEF7AA8B-2EC6-1F43-B313-E2A68CEC023A}"/>
              </a:ext>
            </a:extLst>
          </p:cNvPr>
          <p:cNvSpPr>
            <a:spLocks noGrp="1"/>
          </p:cNvSpPr>
          <p:nvPr>
            <p:ph type="subTitle" idx="1"/>
          </p:nvPr>
        </p:nvSpPr>
        <p:spPr>
          <a:xfrm>
            <a:off x="2613212" y="3251984"/>
            <a:ext cx="5638800" cy="1553099"/>
          </a:xfrm>
        </p:spPr>
        <p:txBody>
          <a:bodyPr>
            <a:noAutofit/>
          </a:bodyPr>
          <a:lstStyle/>
          <a:p>
            <a:r>
              <a:rPr lang="en-US" sz="2800" dirty="0"/>
              <a:t>Team </a:t>
            </a:r>
            <a:r>
              <a:rPr lang="en-US" sz="2800" dirty="0" err="1"/>
              <a:t>Neurath</a:t>
            </a:r>
            <a:r>
              <a:rPr lang="en-US" sz="2800" dirty="0"/>
              <a:t>:</a:t>
            </a:r>
          </a:p>
          <a:p>
            <a:r>
              <a:rPr lang="en-US" sz="2800" dirty="0"/>
              <a:t> Evelyne </a:t>
            </a:r>
            <a:r>
              <a:rPr lang="en-US" sz="2800" dirty="0" err="1"/>
              <a:t>Benie</a:t>
            </a:r>
            <a:r>
              <a:rPr lang="en-US" sz="2800" dirty="0"/>
              <a:t>, Mike </a:t>
            </a:r>
            <a:r>
              <a:rPr lang="en-US" sz="2800" dirty="0" err="1"/>
              <a:t>McPartlin</a:t>
            </a:r>
            <a:r>
              <a:rPr lang="en-US" sz="2800" dirty="0"/>
              <a:t>,</a:t>
            </a:r>
          </a:p>
          <a:p>
            <a:r>
              <a:rPr lang="en-US" sz="2800" dirty="0"/>
              <a:t> </a:t>
            </a:r>
            <a:r>
              <a:rPr lang="en-US" sz="2800" dirty="0" err="1"/>
              <a:t>Xander</a:t>
            </a:r>
            <a:r>
              <a:rPr lang="en-US" sz="2800" dirty="0"/>
              <a:t> Roy, Matt Tabaka</a:t>
            </a:r>
          </a:p>
        </p:txBody>
      </p:sp>
    </p:spTree>
    <p:extLst>
      <p:ext uri="{BB962C8B-B14F-4D97-AF65-F5344CB8AC3E}">
        <p14:creationId xmlns:p14="http://schemas.microsoft.com/office/powerpoint/2010/main" val="2129033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BC041-C9FC-3348-A971-701022420634}"/>
              </a:ext>
            </a:extLst>
          </p:cNvPr>
          <p:cNvSpPr>
            <a:spLocks noGrp="1"/>
          </p:cNvSpPr>
          <p:nvPr>
            <p:ph type="title"/>
          </p:nvPr>
        </p:nvSpPr>
        <p:spPr>
          <a:xfrm>
            <a:off x="1174377" y="901532"/>
            <a:ext cx="8610600" cy="1293028"/>
          </a:xfrm>
        </p:spPr>
        <p:txBody>
          <a:bodyPr/>
          <a:lstStyle/>
          <a:p>
            <a:pPr algn="ctr"/>
            <a:r>
              <a:rPr lang="en-US" dirty="0"/>
              <a:t>	Challenges	</a:t>
            </a:r>
          </a:p>
        </p:txBody>
      </p:sp>
      <p:sp>
        <p:nvSpPr>
          <p:cNvPr id="3" name="Content Placeholder 2">
            <a:extLst>
              <a:ext uri="{FF2B5EF4-FFF2-40B4-BE49-F238E27FC236}">
                <a16:creationId xmlns:a16="http://schemas.microsoft.com/office/drawing/2014/main" id="{ED663A8E-5A41-254D-81CC-4635DACF6A97}"/>
              </a:ext>
            </a:extLst>
          </p:cNvPr>
          <p:cNvSpPr>
            <a:spLocks noGrp="1"/>
          </p:cNvSpPr>
          <p:nvPr>
            <p:ph idx="1"/>
          </p:nvPr>
        </p:nvSpPr>
        <p:spPr/>
        <p:txBody>
          <a:bodyPr>
            <a:normAutofit lnSpcReduction="10000"/>
          </a:bodyPr>
          <a:lstStyle/>
          <a:p>
            <a:pPr marL="0" indent="0">
              <a:buNone/>
            </a:pPr>
            <a:r>
              <a:rPr lang="en-US" sz="3200" dirty="0"/>
              <a:t>Data sources on Trafficking are not uniform:</a:t>
            </a:r>
          </a:p>
          <a:p>
            <a:pPr marL="0" indent="0">
              <a:buNone/>
            </a:pPr>
            <a:r>
              <a:rPr lang="en-US" sz="2800" dirty="0"/>
              <a:t>“One of the key gaps in our ability to respond effectively to the global trafficking crisis has to do with the lack of coordinated and reliable data” David Cohen, director of Stanford’s WSD </a:t>
            </a:r>
            <a:r>
              <a:rPr lang="en-US" sz="2800" dirty="0" err="1"/>
              <a:t>Handa</a:t>
            </a:r>
            <a:r>
              <a:rPr lang="en-US" sz="2800" dirty="0"/>
              <a:t> Center for Human Rights and International Justice.</a:t>
            </a:r>
          </a:p>
          <a:p>
            <a:pPr marL="0" indent="0">
              <a:buNone/>
            </a:pPr>
            <a:endParaRPr lang="en-US" sz="3200" dirty="0"/>
          </a:p>
          <a:p>
            <a:pPr marL="0" indent="0">
              <a:buNone/>
            </a:pPr>
            <a:r>
              <a:rPr lang="en-US" sz="3200" dirty="0"/>
              <a:t>https://</a:t>
            </a:r>
            <a:r>
              <a:rPr lang="en-US" sz="3200" dirty="0" err="1"/>
              <a:t>news.stanford.edu</a:t>
            </a:r>
            <a:r>
              <a:rPr lang="en-US" sz="3200" dirty="0"/>
              <a:t>/2018/09/05/get-good-data-human-trafficking/</a:t>
            </a:r>
          </a:p>
        </p:txBody>
      </p:sp>
    </p:spTree>
    <p:extLst>
      <p:ext uri="{BB962C8B-B14F-4D97-AF65-F5344CB8AC3E}">
        <p14:creationId xmlns:p14="http://schemas.microsoft.com/office/powerpoint/2010/main" val="8410335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14CED-B838-BD43-B8B8-220D5ADE1E79}"/>
              </a:ext>
            </a:extLst>
          </p:cNvPr>
          <p:cNvSpPr>
            <a:spLocks noGrp="1"/>
          </p:cNvSpPr>
          <p:nvPr>
            <p:ph type="title"/>
          </p:nvPr>
        </p:nvSpPr>
        <p:spPr>
          <a:xfrm>
            <a:off x="1780285" y="513362"/>
            <a:ext cx="8610600" cy="1293028"/>
          </a:xfrm>
        </p:spPr>
        <p:txBody>
          <a:bodyPr/>
          <a:lstStyle/>
          <a:p>
            <a:r>
              <a:rPr lang="en-US" dirty="0"/>
              <a:t>ISOTYPE GRAPH </a:t>
            </a:r>
          </a:p>
        </p:txBody>
      </p:sp>
      <p:pic>
        <p:nvPicPr>
          <p:cNvPr id="5" name="Content Placeholder 4">
            <a:extLst>
              <a:ext uri="{FF2B5EF4-FFF2-40B4-BE49-F238E27FC236}">
                <a16:creationId xmlns:a16="http://schemas.microsoft.com/office/drawing/2014/main" id="{B5A44B6D-75C2-9141-8491-2BADB7626190}"/>
              </a:ext>
            </a:extLst>
          </p:cNvPr>
          <p:cNvPicPr>
            <a:picLocks noGrp="1" noChangeAspect="1"/>
          </p:cNvPicPr>
          <p:nvPr>
            <p:ph idx="1"/>
          </p:nvPr>
        </p:nvPicPr>
        <p:blipFill>
          <a:blip r:embed="rId2"/>
          <a:stretch>
            <a:fillRect/>
          </a:stretch>
        </p:blipFill>
        <p:spPr>
          <a:xfrm>
            <a:off x="233083" y="2254625"/>
            <a:ext cx="11705004" cy="4092387"/>
          </a:xfrm>
        </p:spPr>
      </p:pic>
    </p:spTree>
    <p:extLst>
      <p:ext uri="{BB962C8B-B14F-4D97-AF65-F5344CB8AC3E}">
        <p14:creationId xmlns:p14="http://schemas.microsoft.com/office/powerpoint/2010/main" val="4185867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887A9-2FB9-8848-AEDD-EF09B492BC39}"/>
              </a:ext>
            </a:extLst>
          </p:cNvPr>
          <p:cNvSpPr>
            <a:spLocks noGrp="1"/>
          </p:cNvSpPr>
          <p:nvPr>
            <p:ph type="title"/>
          </p:nvPr>
        </p:nvSpPr>
        <p:spPr/>
        <p:txBody>
          <a:bodyPr/>
          <a:lstStyle/>
          <a:p>
            <a:r>
              <a:rPr lang="en-US" dirty="0"/>
              <a:t>GRAPHS</a:t>
            </a:r>
          </a:p>
        </p:txBody>
      </p:sp>
      <p:sp>
        <p:nvSpPr>
          <p:cNvPr id="3" name="Content Placeholder 2">
            <a:extLst>
              <a:ext uri="{FF2B5EF4-FFF2-40B4-BE49-F238E27FC236}">
                <a16:creationId xmlns:a16="http://schemas.microsoft.com/office/drawing/2014/main" id="{E7988154-2A42-3746-B6B2-BC731FF8AC2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71598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C57D1-98F9-4B46-B36E-2A55F68FF7E7}"/>
              </a:ext>
            </a:extLst>
          </p:cNvPr>
          <p:cNvSpPr>
            <a:spLocks noGrp="1"/>
          </p:cNvSpPr>
          <p:nvPr>
            <p:ph type="title"/>
          </p:nvPr>
        </p:nvSpPr>
        <p:spPr>
          <a:xfrm>
            <a:off x="1981200" y="764373"/>
            <a:ext cx="8610600" cy="1293028"/>
          </a:xfrm>
        </p:spPr>
        <p:txBody>
          <a:bodyPr/>
          <a:lstStyle/>
          <a:p>
            <a:r>
              <a:rPr lang="en-US" dirty="0"/>
              <a:t>GLOBE</a:t>
            </a:r>
          </a:p>
        </p:txBody>
      </p:sp>
      <p:sp>
        <p:nvSpPr>
          <p:cNvPr id="3" name="Content Placeholder 2">
            <a:extLst>
              <a:ext uri="{FF2B5EF4-FFF2-40B4-BE49-F238E27FC236}">
                <a16:creationId xmlns:a16="http://schemas.microsoft.com/office/drawing/2014/main" id="{6198E413-D56B-524D-A362-533433EA302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892209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9289C-5FC9-4644-99F3-566A5773E0C3}"/>
              </a:ext>
            </a:extLst>
          </p:cNvPr>
          <p:cNvSpPr>
            <a:spLocks noGrp="1"/>
          </p:cNvSpPr>
          <p:nvPr>
            <p:ph type="title"/>
          </p:nvPr>
        </p:nvSpPr>
        <p:spPr>
          <a:xfrm>
            <a:off x="1609725" y="578635"/>
            <a:ext cx="8610600" cy="1293028"/>
          </a:xfrm>
        </p:spPr>
        <p:txBody>
          <a:bodyPr/>
          <a:lstStyle/>
          <a:p>
            <a:pPr algn="ctr"/>
            <a:r>
              <a:rPr lang="en-US" dirty="0"/>
              <a:t>Agenda</a:t>
            </a:r>
          </a:p>
        </p:txBody>
      </p:sp>
      <p:sp>
        <p:nvSpPr>
          <p:cNvPr id="3" name="Content Placeholder 2">
            <a:extLst>
              <a:ext uri="{FF2B5EF4-FFF2-40B4-BE49-F238E27FC236}">
                <a16:creationId xmlns:a16="http://schemas.microsoft.com/office/drawing/2014/main" id="{BCFA514C-6E93-C649-8FBB-EA5C50AC3359}"/>
              </a:ext>
            </a:extLst>
          </p:cNvPr>
          <p:cNvSpPr>
            <a:spLocks noGrp="1"/>
          </p:cNvSpPr>
          <p:nvPr>
            <p:ph idx="1"/>
          </p:nvPr>
        </p:nvSpPr>
        <p:spPr/>
        <p:txBody>
          <a:bodyPr/>
          <a:lstStyle/>
          <a:p>
            <a:r>
              <a:rPr lang="en-US" sz="2800" dirty="0"/>
              <a:t>Research Questions</a:t>
            </a:r>
          </a:p>
          <a:p>
            <a:r>
              <a:rPr lang="en-US" sz="2800" dirty="0"/>
              <a:t>Data Analysis</a:t>
            </a:r>
          </a:p>
          <a:p>
            <a:r>
              <a:rPr lang="en-US" sz="2800" dirty="0"/>
              <a:t>Conclusion</a:t>
            </a:r>
          </a:p>
          <a:p>
            <a:r>
              <a:rPr lang="en-US" sz="2800" dirty="0"/>
              <a:t>Learnings</a:t>
            </a:r>
          </a:p>
          <a:p>
            <a:r>
              <a:rPr lang="en-US" sz="2800" dirty="0"/>
              <a:t>Resources</a:t>
            </a:r>
          </a:p>
          <a:p>
            <a:endParaRPr lang="en-US" dirty="0"/>
          </a:p>
        </p:txBody>
      </p:sp>
    </p:spTree>
    <p:extLst>
      <p:ext uri="{BB962C8B-B14F-4D97-AF65-F5344CB8AC3E}">
        <p14:creationId xmlns:p14="http://schemas.microsoft.com/office/powerpoint/2010/main" val="2849893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4642C-ECC5-C949-97F8-E811692C6EA0}"/>
              </a:ext>
            </a:extLst>
          </p:cNvPr>
          <p:cNvSpPr>
            <a:spLocks noGrp="1"/>
          </p:cNvSpPr>
          <p:nvPr>
            <p:ph type="title"/>
          </p:nvPr>
        </p:nvSpPr>
        <p:spPr>
          <a:xfrm>
            <a:off x="1394008" y="143434"/>
            <a:ext cx="8843683" cy="3908612"/>
          </a:xfrm>
        </p:spPr>
        <p:txBody>
          <a:bodyPr>
            <a:normAutofit/>
          </a:bodyPr>
          <a:lstStyle/>
          <a:p>
            <a:pPr algn="ctr"/>
            <a:r>
              <a:rPr lang="en-US" dirty="0"/>
              <a:t>Otto </a:t>
            </a:r>
            <a:r>
              <a:rPr lang="en-US" dirty="0" err="1"/>
              <a:t>Neurath</a:t>
            </a:r>
            <a:r>
              <a:rPr lang="en-US" dirty="0"/>
              <a:t>: collaborated with  the German artist Gerd </a:t>
            </a:r>
            <a:r>
              <a:rPr lang="en-US" dirty="0" err="1"/>
              <a:t>Arntz</a:t>
            </a:r>
            <a:r>
              <a:rPr lang="en-US" dirty="0"/>
              <a:t> to create the Vienna method of pictorial statistics also known as the …</a:t>
            </a:r>
          </a:p>
        </p:txBody>
      </p:sp>
      <p:pic>
        <p:nvPicPr>
          <p:cNvPr id="5" name="Content Placeholder 4">
            <a:extLst>
              <a:ext uri="{FF2B5EF4-FFF2-40B4-BE49-F238E27FC236}">
                <a16:creationId xmlns:a16="http://schemas.microsoft.com/office/drawing/2014/main" id="{7E8D7D03-7D5E-B642-B12E-2E584D6EB85F}"/>
              </a:ext>
            </a:extLst>
          </p:cNvPr>
          <p:cNvPicPr>
            <a:picLocks noGrp="1" noChangeAspect="1"/>
          </p:cNvPicPr>
          <p:nvPr>
            <p:ph idx="1"/>
          </p:nvPr>
        </p:nvPicPr>
        <p:blipFill>
          <a:blip r:embed="rId2"/>
          <a:stretch>
            <a:fillRect/>
          </a:stretch>
        </p:blipFill>
        <p:spPr>
          <a:xfrm>
            <a:off x="4269298" y="3615433"/>
            <a:ext cx="3093105" cy="3242567"/>
          </a:xfrm>
        </p:spPr>
      </p:pic>
    </p:spTree>
    <p:extLst>
      <p:ext uri="{BB962C8B-B14F-4D97-AF65-F5344CB8AC3E}">
        <p14:creationId xmlns:p14="http://schemas.microsoft.com/office/powerpoint/2010/main" val="2590320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D0077-C73C-A542-8AB5-AD1A84B545C5}"/>
              </a:ext>
            </a:extLst>
          </p:cNvPr>
          <p:cNvSpPr>
            <a:spLocks noGrp="1"/>
          </p:cNvSpPr>
          <p:nvPr>
            <p:ph type="title"/>
          </p:nvPr>
        </p:nvSpPr>
        <p:spPr>
          <a:xfrm>
            <a:off x="1270747" y="84687"/>
            <a:ext cx="8610600" cy="1293028"/>
          </a:xfrm>
        </p:spPr>
        <p:txBody>
          <a:bodyPr/>
          <a:lstStyle/>
          <a:p>
            <a:pPr algn="ctr"/>
            <a:r>
              <a:rPr lang="en-US" dirty="0"/>
              <a:t>Isotype!</a:t>
            </a:r>
          </a:p>
        </p:txBody>
      </p:sp>
      <p:pic>
        <p:nvPicPr>
          <p:cNvPr id="5" name="Content Placeholder 4">
            <a:extLst>
              <a:ext uri="{FF2B5EF4-FFF2-40B4-BE49-F238E27FC236}">
                <a16:creationId xmlns:a16="http://schemas.microsoft.com/office/drawing/2014/main" id="{26DC1022-90FC-9B4E-8486-DF851D79CEE7}"/>
              </a:ext>
            </a:extLst>
          </p:cNvPr>
          <p:cNvPicPr>
            <a:picLocks noGrp="1" noChangeAspect="1"/>
          </p:cNvPicPr>
          <p:nvPr>
            <p:ph idx="1"/>
          </p:nvPr>
        </p:nvPicPr>
        <p:blipFill>
          <a:blip r:embed="rId2"/>
          <a:stretch>
            <a:fillRect/>
          </a:stretch>
        </p:blipFill>
        <p:spPr>
          <a:xfrm>
            <a:off x="1004047" y="1377715"/>
            <a:ext cx="9144000" cy="5354361"/>
          </a:xfrm>
        </p:spPr>
      </p:pic>
    </p:spTree>
    <p:extLst>
      <p:ext uri="{BB962C8B-B14F-4D97-AF65-F5344CB8AC3E}">
        <p14:creationId xmlns:p14="http://schemas.microsoft.com/office/powerpoint/2010/main" val="2690595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7426D-B447-884A-8D9B-60284184C6CC}"/>
              </a:ext>
            </a:extLst>
          </p:cNvPr>
          <p:cNvSpPr>
            <a:spLocks noGrp="1"/>
          </p:cNvSpPr>
          <p:nvPr>
            <p:ph type="title"/>
          </p:nvPr>
        </p:nvSpPr>
        <p:spPr>
          <a:xfrm>
            <a:off x="0" y="901532"/>
            <a:ext cx="8610600" cy="1293028"/>
          </a:xfrm>
        </p:spPr>
        <p:txBody>
          <a:bodyPr/>
          <a:lstStyle/>
          <a:p>
            <a:r>
              <a:rPr lang="en-US" dirty="0"/>
              <a:t>Research Questions</a:t>
            </a:r>
          </a:p>
        </p:txBody>
      </p:sp>
      <p:sp>
        <p:nvSpPr>
          <p:cNvPr id="3" name="Content Placeholder 2">
            <a:extLst>
              <a:ext uri="{FF2B5EF4-FFF2-40B4-BE49-F238E27FC236}">
                <a16:creationId xmlns:a16="http://schemas.microsoft.com/office/drawing/2014/main" id="{E86D8CAC-613A-D646-AD0B-AF55C545FCAF}"/>
              </a:ext>
            </a:extLst>
          </p:cNvPr>
          <p:cNvSpPr>
            <a:spLocks noGrp="1"/>
          </p:cNvSpPr>
          <p:nvPr>
            <p:ph idx="1"/>
          </p:nvPr>
        </p:nvSpPr>
        <p:spPr/>
        <p:txBody>
          <a:bodyPr>
            <a:normAutofit fontScale="92500" lnSpcReduction="20000"/>
          </a:bodyPr>
          <a:lstStyle/>
          <a:p>
            <a:r>
              <a:rPr lang="en-US" sz="2800" dirty="0"/>
              <a:t>We want to study the economic conditions in which human trafficking occurs worldwide, including wealth, social and gender inequalities, migration due to political instability, war and poverty; and the role of migration in the proliferation of this crime in recent years.</a:t>
            </a:r>
          </a:p>
          <a:p>
            <a:endParaRPr lang="en-US" sz="2800" dirty="0"/>
          </a:p>
          <a:p>
            <a:r>
              <a:rPr lang="en-US" sz="2800" dirty="0"/>
              <a:t>We want to know if there is a correlation between legal migration and human trafficking worldwide. Using interactive data visualizations we want to determine if the proliferation of human trafficking is different among gender groups and age groups.</a:t>
            </a:r>
          </a:p>
          <a:p>
            <a:pPr marL="0" indent="0">
              <a:buNone/>
            </a:pPr>
            <a:br>
              <a:rPr lang="en-US" dirty="0"/>
            </a:br>
            <a:endParaRPr lang="en-US" dirty="0"/>
          </a:p>
        </p:txBody>
      </p:sp>
    </p:spTree>
    <p:extLst>
      <p:ext uri="{BB962C8B-B14F-4D97-AF65-F5344CB8AC3E}">
        <p14:creationId xmlns:p14="http://schemas.microsoft.com/office/powerpoint/2010/main" val="3435215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C4A1A-EE19-A543-BBD9-5B78200B5B30}"/>
              </a:ext>
            </a:extLst>
          </p:cNvPr>
          <p:cNvSpPr>
            <a:spLocks noGrp="1"/>
          </p:cNvSpPr>
          <p:nvPr>
            <p:ph type="title"/>
          </p:nvPr>
        </p:nvSpPr>
        <p:spPr>
          <a:xfrm>
            <a:off x="1174377" y="1105032"/>
            <a:ext cx="8610600" cy="1293028"/>
          </a:xfrm>
        </p:spPr>
        <p:txBody>
          <a:bodyPr/>
          <a:lstStyle/>
          <a:p>
            <a:pPr algn="ctr"/>
            <a:r>
              <a:rPr lang="en-US" dirty="0"/>
              <a:t>	Data sources</a:t>
            </a:r>
          </a:p>
        </p:txBody>
      </p:sp>
      <p:sp>
        <p:nvSpPr>
          <p:cNvPr id="3" name="Content Placeholder 2">
            <a:extLst>
              <a:ext uri="{FF2B5EF4-FFF2-40B4-BE49-F238E27FC236}">
                <a16:creationId xmlns:a16="http://schemas.microsoft.com/office/drawing/2014/main" id="{19480FF2-7EE9-6E4C-8108-83A96A1950F8}"/>
              </a:ext>
            </a:extLst>
          </p:cNvPr>
          <p:cNvSpPr>
            <a:spLocks noGrp="1"/>
          </p:cNvSpPr>
          <p:nvPr>
            <p:ph idx="1"/>
          </p:nvPr>
        </p:nvSpPr>
        <p:spPr/>
        <p:txBody>
          <a:bodyPr/>
          <a:lstStyle/>
          <a:p>
            <a:pPr marL="1371600" lvl="3" indent="0" fontAlgn="base">
              <a:buNone/>
            </a:pPr>
            <a:endParaRPr lang="en-US" sz="2800" u="sng" dirty="0">
              <a:hlinkClick r:id="rId2"/>
            </a:endParaRPr>
          </a:p>
          <a:p>
            <a:pPr marL="1371600" lvl="3" indent="0" fontAlgn="base">
              <a:buNone/>
            </a:pPr>
            <a:endParaRPr lang="en-US" sz="2800" dirty="0">
              <a:hlinkClick r:id="rId2"/>
            </a:endParaRPr>
          </a:p>
          <a:p>
            <a:pPr marL="1371600" lvl="3" indent="0" fontAlgn="base">
              <a:buNone/>
            </a:pPr>
            <a:r>
              <a:rPr lang="en-US" sz="2800" u="sng" dirty="0">
                <a:hlinkClick r:id="rId2"/>
              </a:rPr>
              <a:t>https://www.ctdatacollaborative.org/</a:t>
            </a:r>
            <a:endParaRPr lang="en-US" sz="2800" u="sng" dirty="0"/>
          </a:p>
          <a:p>
            <a:pPr marL="1371600" lvl="3" indent="0" fontAlgn="base">
              <a:buNone/>
            </a:pPr>
            <a:endParaRPr lang="en-US" sz="2800" dirty="0"/>
          </a:p>
          <a:p>
            <a:pPr marL="914400" lvl="2" indent="0" fontAlgn="base">
              <a:buNone/>
            </a:pPr>
            <a:r>
              <a:rPr lang="en-US" sz="2800" u="sng" dirty="0">
                <a:hlinkClick r:id="rId3"/>
              </a:rPr>
              <a:t>http://www.un.org/en/development/desa/population/migration/data/estimates2/estimates17.shtml</a:t>
            </a:r>
            <a:endParaRPr lang="en-US" sz="2800" dirty="0"/>
          </a:p>
          <a:p>
            <a:pPr marL="914400" lvl="2" indent="0" algn="ctr" fontAlgn="base">
              <a:buNone/>
            </a:pPr>
            <a:endParaRPr lang="en-US" sz="2000" dirty="0"/>
          </a:p>
          <a:p>
            <a:endParaRPr lang="en-US" dirty="0"/>
          </a:p>
        </p:txBody>
      </p:sp>
    </p:spTree>
    <p:extLst>
      <p:ext uri="{BB962C8B-B14F-4D97-AF65-F5344CB8AC3E}">
        <p14:creationId xmlns:p14="http://schemas.microsoft.com/office/powerpoint/2010/main" val="18956381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214ED-0820-4C4C-8AB2-9BAAD315DFBA}"/>
              </a:ext>
            </a:extLst>
          </p:cNvPr>
          <p:cNvSpPr>
            <a:spLocks noGrp="1"/>
          </p:cNvSpPr>
          <p:nvPr>
            <p:ph type="title"/>
          </p:nvPr>
        </p:nvSpPr>
        <p:spPr>
          <a:xfrm>
            <a:off x="1156447" y="710585"/>
            <a:ext cx="8610600" cy="1293028"/>
          </a:xfrm>
        </p:spPr>
        <p:txBody>
          <a:bodyPr/>
          <a:lstStyle/>
          <a:p>
            <a:pPr algn="ctr"/>
            <a:r>
              <a:rPr lang="en-US" dirty="0"/>
              <a:t>Migration Data</a:t>
            </a:r>
          </a:p>
        </p:txBody>
      </p:sp>
      <p:sp>
        <p:nvSpPr>
          <p:cNvPr id="3" name="Content Placeholder 2">
            <a:extLst>
              <a:ext uri="{FF2B5EF4-FFF2-40B4-BE49-F238E27FC236}">
                <a16:creationId xmlns:a16="http://schemas.microsoft.com/office/drawing/2014/main" id="{FDFFE776-E69B-AF4A-8548-E0CCED390EB6}"/>
              </a:ext>
            </a:extLst>
          </p:cNvPr>
          <p:cNvSpPr>
            <a:spLocks noGrp="1"/>
          </p:cNvSpPr>
          <p:nvPr>
            <p:ph idx="1"/>
          </p:nvPr>
        </p:nvSpPr>
        <p:spPr/>
        <p:txBody>
          <a:bodyPr>
            <a:normAutofit/>
          </a:bodyPr>
          <a:lstStyle/>
          <a:p>
            <a:pPr marL="0" indent="0" fontAlgn="base">
              <a:buNone/>
            </a:pPr>
            <a:r>
              <a:rPr lang="en-US" sz="2400" dirty="0"/>
              <a:t>	</a:t>
            </a:r>
            <a:r>
              <a:rPr lang="en-US" sz="2800" dirty="0"/>
              <a:t>Visualize Human Trafficking Data on a global scale</a:t>
            </a:r>
          </a:p>
          <a:p>
            <a:pPr marL="0" indent="0" fontAlgn="base">
              <a:buNone/>
            </a:pPr>
            <a:r>
              <a:rPr lang="en-US" sz="2800" dirty="0"/>
              <a:t>	Worldwide Migration</a:t>
            </a:r>
          </a:p>
          <a:p>
            <a:pPr marL="1371600" lvl="3" indent="0" fontAlgn="base">
              <a:buNone/>
            </a:pPr>
            <a:r>
              <a:rPr lang="en-US" sz="2800" dirty="0"/>
              <a:t>Age (Youth or Elder)</a:t>
            </a:r>
          </a:p>
          <a:p>
            <a:pPr marL="1371600" lvl="3" indent="0" fontAlgn="base">
              <a:buNone/>
            </a:pPr>
            <a:r>
              <a:rPr lang="en-US" sz="2800" dirty="0"/>
              <a:t>Sex</a:t>
            </a:r>
          </a:p>
          <a:p>
            <a:pPr marL="1371600" lvl="3" indent="0" fontAlgn="base">
              <a:buNone/>
            </a:pPr>
            <a:r>
              <a:rPr lang="en-US" sz="2800" dirty="0"/>
              <a:t>Country of Origin</a:t>
            </a:r>
          </a:p>
          <a:p>
            <a:pPr marL="1371600" lvl="3" indent="0" fontAlgn="base">
              <a:buNone/>
            </a:pPr>
            <a:r>
              <a:rPr lang="en-US" sz="2800" dirty="0"/>
              <a:t>Country Destination </a:t>
            </a:r>
          </a:p>
          <a:p>
            <a:pPr lvl="3" fontAlgn="base"/>
            <a:endParaRPr lang="en-US" dirty="0"/>
          </a:p>
          <a:p>
            <a:endParaRPr lang="en-US" dirty="0"/>
          </a:p>
        </p:txBody>
      </p:sp>
    </p:spTree>
    <p:extLst>
      <p:ext uri="{BB962C8B-B14F-4D97-AF65-F5344CB8AC3E}">
        <p14:creationId xmlns:p14="http://schemas.microsoft.com/office/powerpoint/2010/main" val="447916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0614E-E24C-E947-ACE7-6BFD63C2ECEC}"/>
              </a:ext>
            </a:extLst>
          </p:cNvPr>
          <p:cNvSpPr>
            <a:spLocks noGrp="1"/>
          </p:cNvSpPr>
          <p:nvPr>
            <p:ph type="title"/>
          </p:nvPr>
        </p:nvSpPr>
        <p:spPr>
          <a:xfrm>
            <a:off x="1658471" y="901532"/>
            <a:ext cx="8610600" cy="1293028"/>
          </a:xfrm>
        </p:spPr>
        <p:txBody>
          <a:bodyPr/>
          <a:lstStyle/>
          <a:p>
            <a:pPr algn="ctr"/>
            <a:r>
              <a:rPr lang="en-US" dirty="0"/>
              <a:t>Trafficking Data</a:t>
            </a:r>
          </a:p>
        </p:txBody>
      </p:sp>
      <p:sp>
        <p:nvSpPr>
          <p:cNvPr id="3" name="Content Placeholder 2">
            <a:extLst>
              <a:ext uri="{FF2B5EF4-FFF2-40B4-BE49-F238E27FC236}">
                <a16:creationId xmlns:a16="http://schemas.microsoft.com/office/drawing/2014/main" id="{9C31DE7E-49E1-7141-BAD0-CDAEBA413F54}"/>
              </a:ext>
            </a:extLst>
          </p:cNvPr>
          <p:cNvSpPr>
            <a:spLocks noGrp="1"/>
          </p:cNvSpPr>
          <p:nvPr>
            <p:ph idx="1"/>
          </p:nvPr>
        </p:nvSpPr>
        <p:spPr/>
        <p:txBody>
          <a:bodyPr/>
          <a:lstStyle/>
          <a:p>
            <a:pPr marL="0" indent="0">
              <a:buNone/>
            </a:pPr>
            <a:r>
              <a:rPr lang="en-US" sz="2800" dirty="0"/>
              <a:t>Human Trafficking numbers reported</a:t>
            </a:r>
          </a:p>
          <a:p>
            <a:pPr marL="0" indent="0">
              <a:buNone/>
            </a:pPr>
            <a:r>
              <a:rPr lang="en-US" sz="2800" dirty="0"/>
              <a:t>Data used contained:</a:t>
            </a:r>
          </a:p>
          <a:p>
            <a:pPr marL="0" indent="0">
              <a:buNone/>
            </a:pPr>
            <a:r>
              <a:rPr lang="en-US" sz="2800" dirty="0"/>
              <a:t>Citizenship of victim </a:t>
            </a:r>
          </a:p>
          <a:p>
            <a:pPr marL="0" indent="0">
              <a:buNone/>
            </a:pPr>
            <a:r>
              <a:rPr lang="en-US" sz="2800" dirty="0"/>
              <a:t>Year</a:t>
            </a:r>
          </a:p>
          <a:p>
            <a:pPr marL="0" indent="0">
              <a:buNone/>
            </a:pPr>
            <a:r>
              <a:rPr lang="en-US" sz="2800" dirty="0"/>
              <a:t>Gender</a:t>
            </a:r>
          </a:p>
          <a:p>
            <a:pPr marL="0" indent="0">
              <a:buNone/>
            </a:pPr>
            <a:r>
              <a:rPr lang="en-US" sz="2800" dirty="0"/>
              <a:t>Country of Exploitation</a:t>
            </a:r>
          </a:p>
          <a:p>
            <a:pPr marL="0" indent="0">
              <a:buNone/>
            </a:pPr>
            <a:r>
              <a:rPr lang="en-US" sz="2800" dirty="0"/>
              <a:t>Age was defined as Adult, Youth or Unknown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77138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EA644-A88B-5A43-9A07-1CB3DF1971EC}"/>
              </a:ext>
            </a:extLst>
          </p:cNvPr>
          <p:cNvSpPr>
            <a:spLocks noGrp="1"/>
          </p:cNvSpPr>
          <p:nvPr>
            <p:ph type="title"/>
          </p:nvPr>
        </p:nvSpPr>
        <p:spPr>
          <a:xfrm>
            <a:off x="1479177" y="901532"/>
            <a:ext cx="8610600" cy="1293028"/>
          </a:xfrm>
        </p:spPr>
        <p:txBody>
          <a:bodyPr/>
          <a:lstStyle/>
          <a:p>
            <a:pPr algn="ctr"/>
            <a:r>
              <a:rPr lang="en-US" dirty="0"/>
              <a:t>Economic indicators</a:t>
            </a:r>
          </a:p>
        </p:txBody>
      </p:sp>
      <p:sp>
        <p:nvSpPr>
          <p:cNvPr id="3" name="Content Placeholder 2">
            <a:extLst>
              <a:ext uri="{FF2B5EF4-FFF2-40B4-BE49-F238E27FC236}">
                <a16:creationId xmlns:a16="http://schemas.microsoft.com/office/drawing/2014/main" id="{1D57B382-1BFC-B94B-BAAA-E4CC4CCBBB3D}"/>
              </a:ext>
            </a:extLst>
          </p:cNvPr>
          <p:cNvSpPr>
            <a:spLocks noGrp="1"/>
          </p:cNvSpPr>
          <p:nvPr>
            <p:ph idx="1"/>
          </p:nvPr>
        </p:nvSpPr>
        <p:spPr/>
        <p:txBody>
          <a:bodyPr>
            <a:normAutofit/>
          </a:bodyPr>
          <a:lstStyle/>
          <a:p>
            <a:pPr marL="0" indent="0">
              <a:buNone/>
            </a:pPr>
            <a:r>
              <a:rPr lang="en-US" sz="2800" dirty="0"/>
              <a:t>GDP </a:t>
            </a:r>
          </a:p>
          <a:p>
            <a:pPr marL="0" indent="0">
              <a:buNone/>
            </a:pPr>
            <a:r>
              <a:rPr lang="en-US" sz="2800" dirty="0"/>
              <a:t>YEAR</a:t>
            </a:r>
          </a:p>
        </p:txBody>
      </p:sp>
    </p:spTree>
    <p:extLst>
      <p:ext uri="{BB962C8B-B14F-4D97-AF65-F5344CB8AC3E}">
        <p14:creationId xmlns:p14="http://schemas.microsoft.com/office/powerpoint/2010/main" val="14994789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245</TotalTime>
  <Words>231</Words>
  <Application>Microsoft Macintosh PowerPoint</Application>
  <PresentationFormat>Widescreen</PresentationFormat>
  <Paragraphs>49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Century Gothic</vt:lpstr>
      <vt:lpstr>Vapor Trail</vt:lpstr>
      <vt:lpstr>Human Trafficking and migration</vt:lpstr>
      <vt:lpstr>Agenda</vt:lpstr>
      <vt:lpstr>Otto Neurath: collaborated with  the German artist Gerd Arntz to create the Vienna method of pictorial statistics also known as the …</vt:lpstr>
      <vt:lpstr>Isotype!</vt:lpstr>
      <vt:lpstr>Research Questions</vt:lpstr>
      <vt:lpstr> Data sources</vt:lpstr>
      <vt:lpstr>Migration Data</vt:lpstr>
      <vt:lpstr>Trafficking Data</vt:lpstr>
      <vt:lpstr>Economic indicators</vt:lpstr>
      <vt:lpstr> Challenges </vt:lpstr>
      <vt:lpstr>ISOTYPE GRAPH </vt:lpstr>
      <vt:lpstr>GRAPHS</vt:lpstr>
      <vt:lpstr>GLOBE</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 and migration</dc:title>
  <dc:creator>Matthew Tabaka</dc:creator>
  <cp:lastModifiedBy>Matthew Tabaka</cp:lastModifiedBy>
  <cp:revision>10</cp:revision>
  <dcterms:created xsi:type="dcterms:W3CDTF">2019-01-09T14:47:30Z</dcterms:created>
  <dcterms:modified xsi:type="dcterms:W3CDTF">2019-01-09T18:52:54Z</dcterms:modified>
</cp:coreProperties>
</file>

<file path=docProps/thumbnail.jpeg>
</file>